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86" r:id="rId3"/>
    <p:sldId id="687" r:id="rId4"/>
    <p:sldId id="612" r:id="rId5"/>
    <p:sldId id="633" r:id="rId6"/>
    <p:sldId id="644" r:id="rId7"/>
    <p:sldId id="685" r:id="rId8"/>
    <p:sldId id="646" r:id="rId9"/>
    <p:sldId id="615" r:id="rId10"/>
    <p:sldId id="614" r:id="rId11"/>
    <p:sldId id="635" r:id="rId12"/>
    <p:sldId id="636" r:id="rId13"/>
    <p:sldId id="665" r:id="rId14"/>
    <p:sldId id="666" r:id="rId15"/>
    <p:sldId id="667" r:id="rId16"/>
    <p:sldId id="668" r:id="rId17"/>
    <p:sldId id="637" r:id="rId18"/>
    <p:sldId id="661" r:id="rId19"/>
    <p:sldId id="662" r:id="rId20"/>
    <p:sldId id="669" r:id="rId21"/>
    <p:sldId id="642" r:id="rId22"/>
    <p:sldId id="663" r:id="rId23"/>
    <p:sldId id="643" r:id="rId24"/>
    <p:sldId id="638" r:id="rId25"/>
    <p:sldId id="639" r:id="rId26"/>
    <p:sldId id="664" r:id="rId27"/>
    <p:sldId id="673" r:id="rId28"/>
    <p:sldId id="670" r:id="rId29"/>
    <p:sldId id="671" r:id="rId30"/>
    <p:sldId id="672" r:id="rId31"/>
    <p:sldId id="674" r:id="rId32"/>
    <p:sldId id="629" r:id="rId33"/>
    <p:sldId id="631" r:id="rId34"/>
    <p:sldId id="632" r:id="rId35"/>
    <p:sldId id="675" r:id="rId36"/>
    <p:sldId id="677" r:id="rId37"/>
    <p:sldId id="678" r:id="rId38"/>
    <p:sldId id="679" r:id="rId39"/>
    <p:sldId id="680" r:id="rId40"/>
    <p:sldId id="6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1966" autoAdjust="0"/>
  </p:normalViewPr>
  <p:slideViewPr>
    <p:cSldViewPr snapToGrid="0">
      <p:cViewPr varScale="1">
        <p:scale>
          <a:sx n="98" d="100"/>
          <a:sy n="98" d="100"/>
        </p:scale>
        <p:origin x="804"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136111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2/19/2024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5360789" y="1676979"/>
            <a:ext cx="6831211" cy="4761147"/>
          </a:xfrm>
          <a:prstGeom prst="rect">
            <a:avLst/>
          </a:prstGeom>
        </p:spPr>
      </p:pic>
      <p:sp>
        <p:nvSpPr>
          <p:cNvPr id="7" name="Slide Number Placeholder 6">
            <a:extLst>
              <a:ext uri="{FF2B5EF4-FFF2-40B4-BE49-F238E27FC236}">
                <a16:creationId xmlns:a16="http://schemas.microsoft.com/office/drawing/2014/main" id="{F82DD090-6DF6-EB4E-7878-999D38FFC125}"/>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136837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shows signal-to-noise ratio (SNR) for cardiac pulse band of frequencies. </a:t>
            </a:r>
          </a:p>
          <a:p>
            <a:pPr lvl="1"/>
            <a:r>
              <a:rPr lang="en-US" dirty="0">
                <a:latin typeface="Calibri" panose="020F0502020204030204" pitchFamily="34" charset="0"/>
              </a:rPr>
              <a:t>Ideally, the maximum SNR will be greater than 20 for these two plots</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pic>
        <p:nvPicPr>
          <p:cNvPr id="3" name="Picture 2"/>
          <p:cNvPicPr>
            <a:picLocks noChangeAspect="1"/>
          </p:cNvPicPr>
          <p:nvPr/>
        </p:nvPicPr>
        <p:blipFill>
          <a:blip r:embed="rId2"/>
          <a:stretch>
            <a:fillRect/>
          </a:stretch>
        </p:blipFill>
        <p:spPr>
          <a:xfrm>
            <a:off x="5642349" y="1377027"/>
            <a:ext cx="6031784" cy="5291156"/>
          </a:xfrm>
          <a:prstGeom prst="rect">
            <a:avLst/>
          </a:prstGeom>
        </p:spPr>
      </p:pic>
      <p:sp>
        <p:nvSpPr>
          <p:cNvPr id="4" name="Slide Number Placeholder 3">
            <a:extLst>
              <a:ext uri="{FF2B5EF4-FFF2-40B4-BE49-F238E27FC236}">
                <a16:creationId xmlns:a16="http://schemas.microsoft.com/office/drawing/2014/main" id="{A00672F6-6C28-0A20-4CC4-0ADE86E9AE7C}"/>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153904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5704885" y="1072479"/>
            <a:ext cx="6487115" cy="5627977"/>
          </a:xfrm>
          <a:prstGeom prst="rect">
            <a:avLst/>
          </a:prstGeom>
        </p:spPr>
      </p:pic>
      <p:sp>
        <p:nvSpPr>
          <p:cNvPr id="4" name="Slide Number Placeholder 3">
            <a:extLst>
              <a:ext uri="{FF2B5EF4-FFF2-40B4-BE49-F238E27FC236}">
                <a16:creationId xmlns:a16="http://schemas.microsoft.com/office/drawing/2014/main" id="{2C625334-5909-85B4-AC52-B0F00D137076}"/>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86034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r="51476" b="37531"/>
          <a:stretch/>
        </p:blipFill>
        <p:spPr>
          <a:xfrm>
            <a:off x="6862046" y="1072480"/>
            <a:ext cx="4994052" cy="5577738"/>
          </a:xfrm>
          <a:prstGeom prst="rect">
            <a:avLst/>
          </a:prstGeom>
        </p:spPr>
      </p:pic>
      <p:sp>
        <p:nvSpPr>
          <p:cNvPr id="4" name="Slide Number Placeholder 3">
            <a:extLst>
              <a:ext uri="{FF2B5EF4-FFF2-40B4-BE49-F238E27FC236}">
                <a16:creationId xmlns:a16="http://schemas.microsoft.com/office/drawing/2014/main"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t="63187" r="51850"/>
          <a:stretch/>
        </p:blipFill>
        <p:spPr>
          <a:xfrm>
            <a:off x="5518734" y="1072479"/>
            <a:ext cx="6337364" cy="4203527"/>
          </a:xfrm>
          <a:prstGeom prst="rect">
            <a:avLst/>
          </a:prstGeom>
        </p:spPr>
      </p:pic>
      <p:sp>
        <p:nvSpPr>
          <p:cNvPr id="4" name="TextBox 3"/>
          <p:cNvSpPr txBox="1"/>
          <p:nvPr/>
        </p:nvSpPr>
        <p:spPr>
          <a:xfrm>
            <a:off x="10729363" y="3746611"/>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393823" y="1620966"/>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393823" y="1928743"/>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794775" y="4054388"/>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1143" b="37531"/>
          <a:stretch/>
        </p:blipFill>
        <p:spPr>
          <a:xfrm>
            <a:off x="6894414" y="1072479"/>
            <a:ext cx="4961684" cy="5503857"/>
          </a:xfrm>
          <a:prstGeom prst="rect">
            <a:avLst/>
          </a:prstGeom>
        </p:spPr>
      </p:pic>
      <p:cxnSp>
        <p:nvCxnSpPr>
          <p:cNvPr id="5" name="Straight Arrow Connector 4"/>
          <p:cNvCxnSpPr/>
          <p:nvPr/>
        </p:nvCxnSpPr>
        <p:spPr>
          <a:xfrm>
            <a:off x="8011115" y="2565175"/>
            <a:ext cx="2856489" cy="258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2266" t="62756"/>
          <a:stretch/>
        </p:blipFill>
        <p:spPr>
          <a:xfrm>
            <a:off x="5443001" y="1072479"/>
            <a:ext cx="6413098" cy="4341093"/>
          </a:xfrm>
          <a:prstGeom prst="rect">
            <a:avLst/>
          </a:prstGeom>
        </p:spPr>
      </p:pic>
      <p:sp>
        <p:nvSpPr>
          <p:cNvPr id="4" name="Slide Number Placeholder 3">
            <a:extLst>
              <a:ext uri="{FF2B5EF4-FFF2-40B4-BE49-F238E27FC236}">
                <a16:creationId xmlns:a16="http://schemas.microsoft.com/office/drawing/2014/main"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2"/>
                <a:stretch>
                  <a:fillRect l="-180" t="-1221" b="-33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856467" y="0"/>
            <a:ext cx="3075169" cy="4199766"/>
          </a:xfrm>
          <a:prstGeom prst="rect">
            <a:avLst/>
          </a:prstGeom>
        </p:spPr>
      </p:pic>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292441" y="3183445"/>
            <a:ext cx="846251" cy="55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pic>
        <p:nvPicPr>
          <p:cNvPr id="10" name="Picture 9">
            <a:extLst>
              <a:ext uri="{FF2B5EF4-FFF2-40B4-BE49-F238E27FC236}">
                <a16:creationId xmlns:a16="http://schemas.microsoft.com/office/drawing/2014/main" id="{3BC981AA-4E39-A640-FF99-F3D2B2C49BA1}"/>
              </a:ext>
            </a:extLst>
          </p:cNvPr>
          <p:cNvPicPr>
            <a:picLocks noChangeAspect="1"/>
          </p:cNvPicPr>
          <p:nvPr/>
        </p:nvPicPr>
        <p:blipFill>
          <a:blip r:embed="rId4"/>
          <a:stretch>
            <a:fillRect/>
          </a:stretch>
        </p:blipFill>
        <p:spPr>
          <a:xfrm>
            <a:off x="7856466" y="4227036"/>
            <a:ext cx="4335533" cy="2630964"/>
          </a:xfrm>
          <a:prstGeom prst="rect">
            <a:avLst/>
          </a:prstGeom>
        </p:spPr>
      </p:pic>
      <p:sp>
        <p:nvSpPr>
          <p:cNvPr id="11" name="Slide Number Placeholder 10">
            <a:extLst>
              <a:ext uri="{FF2B5EF4-FFF2-40B4-BE49-F238E27FC236}">
                <a16:creationId xmlns:a16="http://schemas.microsoft.com/office/drawing/2014/main"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854696" y="0"/>
            <a:ext cx="3075169" cy="4199766"/>
          </a:xfrm>
          <a:prstGeom prst="rect">
            <a:avLst/>
          </a:prstGeom>
        </p:spPr>
      </p:pic>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pic>
        <p:nvPicPr>
          <p:cNvPr id="5" name="Picture 4">
            <a:extLst>
              <a:ext uri="{FF2B5EF4-FFF2-40B4-BE49-F238E27FC236}">
                <a16:creationId xmlns:a16="http://schemas.microsoft.com/office/drawing/2014/main" id="{F308F8A4-8F5E-78DD-DEC1-E61FE0133F0E}"/>
              </a:ext>
            </a:extLst>
          </p:cNvPr>
          <p:cNvPicPr>
            <a:picLocks noChangeAspect="1"/>
          </p:cNvPicPr>
          <p:nvPr/>
        </p:nvPicPr>
        <p:blipFill>
          <a:blip r:embed="rId3"/>
          <a:stretch>
            <a:fillRect/>
          </a:stretch>
        </p:blipFill>
        <p:spPr>
          <a:xfrm>
            <a:off x="7854696" y="4225960"/>
            <a:ext cx="4337304" cy="2632039"/>
          </a:xfrm>
          <a:prstGeom prst="rect">
            <a:avLst/>
          </a:prstGeom>
        </p:spPr>
      </p:pic>
      <p:sp>
        <p:nvSpPr>
          <p:cNvPr id="12" name="Slide Number Placeholder 11">
            <a:extLst>
              <a:ext uri="{FF2B5EF4-FFF2-40B4-BE49-F238E27FC236}">
                <a16:creationId xmlns:a16="http://schemas.microsoft.com/office/drawing/2014/main"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722112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2"/>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pic>
        <p:nvPicPr>
          <p:cNvPr id="8" name="Picture 7"/>
          <p:cNvPicPr>
            <a:picLocks noChangeAspect="1"/>
          </p:cNvPicPr>
          <p:nvPr/>
        </p:nvPicPr>
        <p:blipFill>
          <a:blip r:embed="rId3"/>
          <a:stretch>
            <a:fillRect/>
          </a:stretch>
        </p:blipFill>
        <p:spPr>
          <a:xfrm>
            <a:off x="4565861" y="1336186"/>
            <a:ext cx="3635632" cy="4965192"/>
          </a:xfrm>
          <a:prstGeom prst="rect">
            <a:avLst/>
          </a:prstGeom>
        </p:spPr>
      </p:pic>
      <p:pic>
        <p:nvPicPr>
          <p:cNvPr id="9" name="Picture 8"/>
          <p:cNvPicPr>
            <a:picLocks noChangeAspect="1"/>
          </p:cNvPicPr>
          <p:nvPr/>
        </p:nvPicPr>
        <p:blipFill>
          <a:blip r:embed="rId4"/>
          <a:stretch>
            <a:fillRect/>
          </a:stretch>
        </p:blipFill>
        <p:spPr>
          <a:xfrm>
            <a:off x="8474138" y="1335024"/>
            <a:ext cx="3635632" cy="4965192"/>
          </a:xfrm>
          <a:prstGeom prst="rect">
            <a:avLst/>
          </a:prstGeom>
        </p:spPr>
      </p:pic>
      <p:sp>
        <p:nvSpPr>
          <p:cNvPr id="3" name="Slide Number Placeholder 2">
            <a:extLst>
              <a:ext uri="{FF2B5EF4-FFF2-40B4-BE49-F238E27FC236}">
                <a16:creationId xmlns:a16="http://schemas.microsoft.com/office/drawing/2014/main"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A084DF-9EF6-AF39-F096-34F483AD823E}"/>
              </a:ext>
            </a:extLst>
          </p:cNvPr>
          <p:cNvPicPr>
            <a:picLocks noChangeAspect="1"/>
          </p:cNvPicPr>
          <p:nvPr/>
        </p:nvPicPr>
        <p:blipFill>
          <a:blip r:embed="rId2"/>
          <a:stretch>
            <a:fillRect/>
          </a:stretch>
        </p:blipFill>
        <p:spPr>
          <a:xfrm>
            <a:off x="7004858" y="3710246"/>
            <a:ext cx="5187142" cy="3147753"/>
          </a:xfrm>
          <a:prstGeom prst="rect">
            <a:avLst/>
          </a:prstGeom>
        </p:spPr>
      </p:pic>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094226"/>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726857" y="3371225"/>
            <a:ext cx="1441228"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10" name="Rectangle 9"/>
          <p:cNvSpPr/>
          <p:nvPr/>
        </p:nvSpPr>
        <p:spPr>
          <a:xfrm>
            <a:off x="1950165" y="3371225"/>
            <a:ext cx="1586075"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13" name="Content Placeholder 2"/>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 so there are only a few of those vertical lines</a:t>
            </a:r>
          </a:p>
          <a:p>
            <a:pPr lvl="1"/>
            <a:r>
              <a:rPr lang="en-US" dirty="0">
                <a:latin typeface="Calibri" panose="020F0502020204030204" pitchFamily="34" charset="0"/>
              </a:rPr>
              <a:t>The noise that remains is due to participant motion</a:t>
            </a:r>
          </a:p>
        </p:txBody>
      </p:sp>
      <p:cxnSp>
        <p:nvCxnSpPr>
          <p:cNvPr id="6" name="Straight Arrow Connector 5"/>
          <p:cNvCxnSpPr>
            <a:cxnSpLocks/>
          </p:cNvCxnSpPr>
          <p:nvPr/>
        </p:nvCxnSpPr>
        <p:spPr>
          <a:xfrm>
            <a:off x="10487278" y="2360591"/>
            <a:ext cx="949924"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487278" y="2360591"/>
            <a:ext cx="654357"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10168085" y="2360591"/>
            <a:ext cx="319193"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3FAE649-0774-5950-A2E7-96C21396440E}"/>
              </a:ext>
            </a:extLst>
          </p:cNvPr>
          <p:cNvPicPr>
            <a:picLocks noChangeAspect="1"/>
          </p:cNvPicPr>
          <p:nvPr/>
        </p:nvPicPr>
        <p:blipFill>
          <a:blip r:embed="rId3"/>
          <a:stretch>
            <a:fillRect/>
          </a:stretch>
        </p:blipFill>
        <p:spPr>
          <a:xfrm>
            <a:off x="0" y="3710248"/>
            <a:ext cx="5187142" cy="3147752"/>
          </a:xfrm>
          <a:prstGeom prst="rect">
            <a:avLst/>
          </a:prstGeom>
        </p:spPr>
      </p:pic>
      <p:sp>
        <p:nvSpPr>
          <p:cNvPr id="15" name="Slide Number Placeholder 14">
            <a:extLst>
              <a:ext uri="{FF2B5EF4-FFF2-40B4-BE49-F238E27FC236}">
                <a16:creationId xmlns:a16="http://schemas.microsoft.com/office/drawing/2014/main" id="{8C6C2684-020F-5977-E2D6-CDC03905A37D}"/>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878374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13645" y="3159493"/>
            <a:ext cx="5230255" cy="3022232"/>
          </a:xfrm>
          <a:prstGeom prst="rect">
            <a:avLst/>
          </a:prstGeom>
        </p:spPr>
      </p:pic>
      <p:pic>
        <p:nvPicPr>
          <p:cNvPr id="3" name="Picture 2"/>
          <p:cNvPicPr>
            <a:picLocks noChangeAspect="1"/>
          </p:cNvPicPr>
          <p:nvPr/>
        </p:nvPicPr>
        <p:blipFill>
          <a:blip r:embed="rId3"/>
          <a:stretch>
            <a:fillRect/>
          </a:stretch>
        </p:blipFill>
        <p:spPr>
          <a:xfrm>
            <a:off x="5242525" y="876300"/>
            <a:ext cx="6842124" cy="5381624"/>
          </a:xfrm>
          <a:prstGeom prst="rect">
            <a:avLst/>
          </a:prstGeom>
        </p:spPr>
      </p:pic>
      <p:sp>
        <p:nvSpPr>
          <p:cNvPr id="14" name="TextBox 5">
            <a:extLst>
              <a:ext uri="{FF2B5EF4-FFF2-40B4-BE49-F238E27FC236}">
                <a16:creationId xmlns:a16="http://schemas.microsoft.com/office/drawing/2014/main" id="{7015CBA7-B8C6-9CE3-9602-A8C119F28DD1}"/>
              </a:ext>
            </a:extLst>
          </p:cNvPr>
          <p:cNvSpPr txBox="1"/>
          <p:nvPr/>
        </p:nvSpPr>
        <p:spPr>
          <a:xfrm>
            <a:off x="150584" y="2037427"/>
            <a:ext cx="449656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Using the same plots, we can take a look at how pre-processing effects both wavelengths of light used.</a:t>
            </a:r>
          </a:p>
        </p:txBody>
      </p:sp>
      <p:sp>
        <p:nvSpPr>
          <p:cNvPr id="6" name="Slide Number Placeholder 5">
            <a:extLst>
              <a:ext uri="{FF2B5EF4-FFF2-40B4-BE49-F238E27FC236}">
                <a16:creationId xmlns:a16="http://schemas.microsoft.com/office/drawing/2014/main" id="{2C3FC1ED-39D1-E15E-8144-5A2C832C207B}"/>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113292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pic>
        <p:nvPicPr>
          <p:cNvPr id="5" name="Picture 4"/>
          <p:cNvPicPr>
            <a:picLocks noChangeAspect="1"/>
          </p:cNvPicPr>
          <p:nvPr/>
        </p:nvPicPr>
        <p:blipFill>
          <a:blip r:embed="rId2"/>
          <a:stretch>
            <a:fillRect/>
          </a:stretch>
        </p:blipFill>
        <p:spPr>
          <a:xfrm>
            <a:off x="7793195" y="474817"/>
            <a:ext cx="4400045" cy="6034087"/>
          </a:xfrm>
          <a:prstGeom prst="rect">
            <a:avLst/>
          </a:prstGeom>
        </p:spPr>
      </p:pic>
      <p:sp>
        <p:nvSpPr>
          <p:cNvPr id="7" name="Content Placeholder 2"/>
          <p:cNvSpPr>
            <a:spLocks noGrp="1"/>
          </p:cNvSpPr>
          <p:nvPr>
            <p:ph idx="1"/>
          </p:nvPr>
        </p:nvSpPr>
        <p:spPr>
          <a:xfrm>
            <a:off x="4930" y="1321892"/>
            <a:ext cx="4583254" cy="2299440"/>
          </a:xfrm>
        </p:spPr>
        <p:txBody>
          <a:bodyPr>
            <a:normAutofit fontScale="92500" lnSpcReduction="10000"/>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data</a:t>
            </a:r>
          </a:p>
          <a:p>
            <a:pPr lvl="1"/>
            <a:r>
              <a:rPr lang="en-US" dirty="0">
                <a:latin typeface="Calibri" panose="020F0502020204030204" pitchFamily="34" charset="0"/>
              </a:rPr>
              <a:t>Note: this is a cropped version of figure 1 from slide 19</a:t>
            </a:r>
          </a:p>
        </p:txBody>
      </p:sp>
      <p:pic>
        <p:nvPicPr>
          <p:cNvPr id="3" name="Picture 2"/>
          <p:cNvPicPr>
            <a:picLocks noChangeAspect="1"/>
          </p:cNvPicPr>
          <p:nvPr/>
        </p:nvPicPr>
        <p:blipFill>
          <a:blip r:embed="rId3"/>
          <a:stretch>
            <a:fillRect/>
          </a:stretch>
        </p:blipFill>
        <p:spPr>
          <a:xfrm>
            <a:off x="4514234" y="676167"/>
            <a:ext cx="3179745" cy="2868145"/>
          </a:xfrm>
          <a:prstGeom prst="rect">
            <a:avLst/>
          </a:prstGeom>
        </p:spPr>
      </p:pic>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('Segmented_MNI152nl_on_MNI111_nifti',[],‘</a:t>
            </a:r>
            <a:r>
              <a:rPr lang="en-US" sz="1200" b="1" dirty="0" err="1">
                <a:latin typeface="Courier New" panose="02070309020205020404" pitchFamily="49" charset="0"/>
                <a:cs typeface="Courier New" panose="02070309020205020404" pitchFamily="49" charset="0"/>
              </a:rPr>
              <a:t>nii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pic>
        <p:nvPicPr>
          <p:cNvPr id="15" name="Picture 14"/>
          <p:cNvPicPr>
            <a:picLocks noChangeAspect="1"/>
          </p:cNvPicPr>
          <p:nvPr/>
        </p:nvPicPr>
        <p:blipFill>
          <a:blip r:embed="rId4"/>
          <a:stretch>
            <a:fillRect/>
          </a:stretch>
        </p:blipFill>
        <p:spPr>
          <a:xfrm>
            <a:off x="7410647" y="4690194"/>
            <a:ext cx="4781354" cy="2018104"/>
          </a:xfrm>
          <a:prstGeom prst="rect">
            <a:avLst/>
          </a:prstGeom>
        </p:spPr>
      </p:pic>
      <p:sp>
        <p:nvSpPr>
          <p:cNvPr id="3" name="Slide Number Placeholder 2">
            <a:extLst>
              <a:ext uri="{FF2B5EF4-FFF2-40B4-BE49-F238E27FC236}">
                <a16:creationId xmlns:a16="http://schemas.microsoft.com/office/drawing/2014/main"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pic>
        <p:nvPicPr>
          <p:cNvPr id="4" name="Picture 3"/>
          <p:cNvPicPr>
            <a:picLocks noChangeAspect="1"/>
          </p:cNvPicPr>
          <p:nvPr/>
        </p:nvPicPr>
        <p:blipFill>
          <a:blip r:embed="rId2"/>
          <a:stretch>
            <a:fillRect/>
          </a:stretch>
        </p:blipFill>
        <p:spPr>
          <a:xfrm>
            <a:off x="7671249" y="0"/>
            <a:ext cx="3987349" cy="1692380"/>
          </a:xfrm>
          <a:prstGeom prst="rect">
            <a:avLst/>
          </a:prstGeom>
        </p:spPr>
      </p:pic>
      <p:pic>
        <p:nvPicPr>
          <p:cNvPr id="9" name="Picture 8"/>
          <p:cNvPicPr>
            <a:picLocks noChangeAspect="1"/>
          </p:cNvPicPr>
          <p:nvPr/>
        </p:nvPicPr>
        <p:blipFill>
          <a:blip r:embed="rId3"/>
          <a:stretch>
            <a:fillRect/>
          </a:stretch>
        </p:blipFill>
        <p:spPr>
          <a:xfrm>
            <a:off x="7665409" y="1719727"/>
            <a:ext cx="3993189" cy="1694858"/>
          </a:xfrm>
          <a:prstGeom prst="rect">
            <a:avLst/>
          </a:prstGeom>
        </p:spPr>
      </p:pic>
      <p:pic>
        <p:nvPicPr>
          <p:cNvPr id="15" name="Picture 14"/>
          <p:cNvPicPr>
            <a:picLocks noChangeAspect="1"/>
          </p:cNvPicPr>
          <p:nvPr/>
        </p:nvPicPr>
        <p:blipFill>
          <a:blip r:embed="rId4"/>
          <a:stretch>
            <a:fillRect/>
          </a:stretch>
        </p:blipFill>
        <p:spPr>
          <a:xfrm>
            <a:off x="7671248" y="3441932"/>
            <a:ext cx="3987350" cy="1692380"/>
          </a:xfrm>
          <a:prstGeom prst="rect">
            <a:avLst/>
          </a:prstGeom>
        </p:spPr>
      </p:pic>
      <p:pic>
        <p:nvPicPr>
          <p:cNvPr id="16" name="Picture 15"/>
          <p:cNvPicPr>
            <a:picLocks noChangeAspect="1"/>
          </p:cNvPicPr>
          <p:nvPr/>
        </p:nvPicPr>
        <p:blipFill>
          <a:blip r:embed="rId5"/>
          <a:stretch>
            <a:fillRect/>
          </a:stretch>
        </p:blipFill>
        <p:spPr>
          <a:xfrm>
            <a:off x="7671248" y="5165619"/>
            <a:ext cx="3987350" cy="1692380"/>
          </a:xfrm>
          <a:prstGeom prst="rect">
            <a:avLst/>
          </a:prstGeom>
        </p:spPr>
      </p:pic>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a16="http://schemas.microsoft.com/office/drawing/2014/main"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2"/>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pic>
        <p:nvPicPr>
          <p:cNvPr id="17" name="Picture 16"/>
          <p:cNvPicPr>
            <a:picLocks noChangeAspect="1"/>
          </p:cNvPicPr>
          <p:nvPr/>
        </p:nvPicPr>
        <p:blipFill>
          <a:blip r:embed="rId3"/>
          <a:stretch>
            <a:fillRect/>
          </a:stretch>
        </p:blipFill>
        <p:spPr>
          <a:xfrm>
            <a:off x="7391218" y="319162"/>
            <a:ext cx="3874367" cy="1617414"/>
          </a:xfrm>
          <a:prstGeom prst="rect">
            <a:avLst/>
          </a:prstGeom>
        </p:spPr>
      </p:pic>
      <p:sp>
        <p:nvSpPr>
          <p:cNvPr id="5" name="Slide Number Placeholder 4">
            <a:extLst>
              <a:ext uri="{FF2B5EF4-FFF2-40B4-BE49-F238E27FC236}">
                <a16:creationId xmlns:a16="http://schemas.microsoft.com/office/drawing/2014/main"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pic>
        <p:nvPicPr>
          <p:cNvPr id="5" name="Picture 4"/>
          <p:cNvPicPr>
            <a:picLocks noChangeAspect="1"/>
          </p:cNvPicPr>
          <p:nvPr/>
        </p:nvPicPr>
        <p:blipFill>
          <a:blip r:embed="rId3"/>
          <a:stretch>
            <a:fillRect/>
          </a:stretch>
        </p:blipFill>
        <p:spPr>
          <a:xfrm>
            <a:off x="7388839" y="1746414"/>
            <a:ext cx="3876745" cy="1618407"/>
          </a:xfrm>
          <a:prstGeom prst="rect">
            <a:avLst/>
          </a:prstGeom>
        </p:spPr>
      </p:pic>
      <p:pic>
        <p:nvPicPr>
          <p:cNvPr id="7" name="Picture 6"/>
          <p:cNvPicPr>
            <a:picLocks noChangeAspect="1"/>
          </p:cNvPicPr>
          <p:nvPr/>
        </p:nvPicPr>
        <p:blipFill>
          <a:blip r:embed="rId4"/>
          <a:stretch>
            <a:fillRect/>
          </a:stretch>
        </p:blipFill>
        <p:spPr>
          <a:xfrm>
            <a:off x="7388840" y="3518569"/>
            <a:ext cx="3834672" cy="1600843"/>
          </a:xfrm>
          <a:prstGeom prst="rect">
            <a:avLst/>
          </a:prstGeom>
        </p:spPr>
      </p:pic>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8" name="Picture 17"/>
          <p:cNvPicPr>
            <a:picLocks noChangeAspect="1"/>
          </p:cNvPicPr>
          <p:nvPr/>
        </p:nvPicPr>
        <p:blipFill>
          <a:blip r:embed="rId5"/>
          <a:stretch>
            <a:fillRect/>
          </a:stretch>
        </p:blipFill>
        <p:spPr>
          <a:xfrm>
            <a:off x="7388839" y="5257156"/>
            <a:ext cx="3834673" cy="1600843"/>
          </a:xfrm>
          <a:prstGeom prst="rect">
            <a:avLst/>
          </a:prstGeom>
        </p:spPr>
      </p:pic>
      <p:sp>
        <p:nvSpPr>
          <p:cNvPr id="3" name="Slide Number Placeholder 2">
            <a:extLst>
              <a:ext uri="{FF2B5EF4-FFF2-40B4-BE49-F238E27FC236}">
                <a16:creationId xmlns:a16="http://schemas.microsoft.com/office/drawing/2014/main"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395973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5" name="Picture 14"/>
          <p:cNvPicPr>
            <a:picLocks noChangeAspect="1"/>
          </p:cNvPicPr>
          <p:nvPr/>
        </p:nvPicPr>
        <p:blipFill>
          <a:blip r:embed="rId3"/>
          <a:stretch>
            <a:fillRect/>
          </a:stretch>
        </p:blipFill>
        <p:spPr>
          <a:xfrm>
            <a:off x="7391218" y="1762908"/>
            <a:ext cx="3770753" cy="1574159"/>
          </a:xfrm>
          <a:prstGeom prst="rect">
            <a:avLst/>
          </a:prstGeom>
        </p:spPr>
      </p:pic>
      <p:pic>
        <p:nvPicPr>
          <p:cNvPr id="3" name="Picture 2"/>
          <p:cNvPicPr>
            <a:picLocks noChangeAspect="1"/>
          </p:cNvPicPr>
          <p:nvPr/>
        </p:nvPicPr>
        <p:blipFill>
          <a:blip r:embed="rId4"/>
          <a:stretch>
            <a:fillRect/>
          </a:stretch>
        </p:blipFill>
        <p:spPr>
          <a:xfrm>
            <a:off x="7391218" y="3470895"/>
            <a:ext cx="3770753" cy="1600448"/>
          </a:xfrm>
          <a:prstGeom prst="rect">
            <a:avLst/>
          </a:prstGeom>
        </p:spPr>
      </p:pic>
      <p:pic>
        <p:nvPicPr>
          <p:cNvPr id="4" name="Picture 3"/>
          <p:cNvPicPr>
            <a:picLocks noChangeAspect="1"/>
          </p:cNvPicPr>
          <p:nvPr/>
        </p:nvPicPr>
        <p:blipFill>
          <a:blip r:embed="rId5"/>
          <a:stretch>
            <a:fillRect/>
          </a:stretch>
        </p:blipFill>
        <p:spPr>
          <a:xfrm>
            <a:off x="7391218" y="5257552"/>
            <a:ext cx="3770753" cy="1600448"/>
          </a:xfrm>
          <a:prstGeom prst="rect">
            <a:avLst/>
          </a:prstGeom>
        </p:spPr>
      </p:pic>
      <p:sp>
        <p:nvSpPr>
          <p:cNvPr id="5" name="Slide Number Placeholder 4">
            <a:extLst>
              <a:ext uri="{FF2B5EF4-FFF2-40B4-BE49-F238E27FC236}">
                <a16:creationId xmlns:a16="http://schemas.microsoft.com/office/drawing/2014/main"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5" name="Picture 4"/>
          <p:cNvPicPr>
            <a:picLocks noChangeAspect="1"/>
          </p:cNvPicPr>
          <p:nvPr/>
        </p:nvPicPr>
        <p:blipFill>
          <a:blip r:embed="rId3"/>
          <a:stretch>
            <a:fillRect/>
          </a:stretch>
        </p:blipFill>
        <p:spPr>
          <a:xfrm>
            <a:off x="7494831" y="1772088"/>
            <a:ext cx="3767705" cy="1555799"/>
          </a:xfrm>
          <a:prstGeom prst="rect">
            <a:avLst/>
          </a:prstGeom>
        </p:spPr>
      </p:pic>
      <p:pic>
        <p:nvPicPr>
          <p:cNvPr id="7" name="Picture 6"/>
          <p:cNvPicPr>
            <a:picLocks noChangeAspect="1"/>
          </p:cNvPicPr>
          <p:nvPr/>
        </p:nvPicPr>
        <p:blipFill>
          <a:blip r:embed="rId4"/>
          <a:stretch>
            <a:fillRect/>
          </a:stretch>
        </p:blipFill>
        <p:spPr>
          <a:xfrm>
            <a:off x="7386934" y="3470895"/>
            <a:ext cx="3875602" cy="1600353"/>
          </a:xfrm>
          <a:prstGeom prst="rect">
            <a:avLst/>
          </a:prstGeom>
        </p:spPr>
      </p:pic>
      <p:pic>
        <p:nvPicPr>
          <p:cNvPr id="9" name="Picture 8"/>
          <p:cNvPicPr>
            <a:picLocks noChangeAspect="1"/>
          </p:cNvPicPr>
          <p:nvPr/>
        </p:nvPicPr>
        <p:blipFill rotWithShape="1">
          <a:blip r:embed="rId5"/>
          <a:srcRect r="4141"/>
          <a:stretch/>
        </p:blipFill>
        <p:spPr>
          <a:xfrm>
            <a:off x="7494831" y="5234991"/>
            <a:ext cx="3767705" cy="1623008"/>
          </a:xfrm>
          <a:prstGeom prst="rect">
            <a:avLst/>
          </a:prstGeom>
        </p:spPr>
      </p:pic>
      <p:sp>
        <p:nvSpPr>
          <p:cNvPr id="3" name="Slide Number Placeholder 2">
            <a:extLst>
              <a:ext uri="{FF2B5EF4-FFF2-40B4-BE49-F238E27FC236}">
                <a16:creationId xmlns:a16="http://schemas.microsoft.com/office/drawing/2014/main"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that you’ve gotten acquainted with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lets take a look at the data. First, with the data by itself, then on top of the underlay and volumetric info. Then, set scaling and thresholding parameters to home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3" name="Picture 2"/>
          <p:cNvPicPr>
            <a:picLocks noChangeAspect="1"/>
          </p:cNvPicPr>
          <p:nvPr/>
        </p:nvPicPr>
        <p:blipFill>
          <a:blip r:embed="rId3"/>
          <a:stretch>
            <a:fillRect/>
          </a:stretch>
        </p:blipFill>
        <p:spPr>
          <a:xfrm>
            <a:off x="7735330" y="3218040"/>
            <a:ext cx="4456670" cy="1739745"/>
          </a:xfrm>
          <a:prstGeom prst="rect">
            <a:avLst/>
          </a:prstGeom>
        </p:spPr>
      </p:pic>
      <p:pic>
        <p:nvPicPr>
          <p:cNvPr id="4" name="Picture 3"/>
          <p:cNvPicPr>
            <a:picLocks noChangeAspect="1"/>
          </p:cNvPicPr>
          <p:nvPr/>
        </p:nvPicPr>
        <p:blipFill>
          <a:blip r:embed="rId4"/>
          <a:stretch>
            <a:fillRect/>
          </a:stretch>
        </p:blipFill>
        <p:spPr>
          <a:xfrm>
            <a:off x="7807945" y="1412439"/>
            <a:ext cx="4384055" cy="1764651"/>
          </a:xfrm>
          <a:prstGeom prst="rect">
            <a:avLst/>
          </a:prstGeom>
        </p:spPr>
      </p:pic>
      <p:pic>
        <p:nvPicPr>
          <p:cNvPr id="14" name="Picture 13"/>
          <p:cNvPicPr>
            <a:picLocks noChangeAspect="1"/>
          </p:cNvPicPr>
          <p:nvPr/>
        </p:nvPicPr>
        <p:blipFill>
          <a:blip r:embed="rId5"/>
          <a:stretch>
            <a:fillRect/>
          </a:stretch>
        </p:blipFill>
        <p:spPr>
          <a:xfrm>
            <a:off x="7865458" y="4989398"/>
            <a:ext cx="4326542" cy="1826138"/>
          </a:xfrm>
          <a:prstGeom prst="rect">
            <a:avLst/>
          </a:prstGeom>
        </p:spPr>
      </p:pic>
      <p:sp>
        <p:nvSpPr>
          <p:cNvPr id="15" name="TextBox 14"/>
          <p:cNvSpPr txBox="1"/>
          <p:nvPr/>
        </p:nvSpPr>
        <p:spPr>
          <a:xfrm>
            <a:off x="559010" y="5182447"/>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75604"/>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68762"/>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6" name="TextBox 5">
            <a:extLst>
              <a:ext uri="{FF2B5EF4-FFF2-40B4-BE49-F238E27FC236}">
                <a16:creationId xmlns:a16="http://schemas.microsoft.com/office/drawing/2014/main" id="{9CB252E9-FB86-0CE7-7405-7077AA2B60E2}"/>
              </a:ext>
            </a:extLst>
          </p:cNvPr>
          <p:cNvSpPr txBox="1"/>
          <p:nvPr/>
        </p:nvSpPr>
        <p:spPr>
          <a:xfrm>
            <a:off x="8143437" y="1063712"/>
            <a:ext cx="3770584" cy="307777"/>
          </a:xfrm>
          <a:prstGeom prst="rect">
            <a:avLst/>
          </a:prstGeom>
          <a:noFill/>
        </p:spPr>
        <p:txBody>
          <a:bodyPr wrap="none" rtlCol="0">
            <a:spAutoFit/>
          </a:bodyPr>
          <a:lstStyle/>
          <a:p>
            <a:r>
              <a:rPr lang="en-US" sz="1400" dirty="0"/>
              <a:t>Match slices to replicate these visualizations</a:t>
            </a:r>
          </a:p>
        </p:txBody>
      </p:sp>
      <p:sp>
        <p:nvSpPr>
          <p:cNvPr id="5" name="Slide Number Placeholder 4">
            <a:extLst>
              <a:ext uri="{FF2B5EF4-FFF2-40B4-BE49-F238E27FC236}">
                <a16:creationId xmlns:a16="http://schemas.microsoft.com/office/drawing/2014/main" id="{901EDD68-512F-9AFE-5A99-A7BB3A8DCC78}"/>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2271824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a16="http://schemas.microsoft.com/office/drawing/2014/main"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a16="http://schemas.microsoft.com/office/drawing/2014/main"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pic>
        <p:nvPicPr>
          <p:cNvPr id="8" name="Picture 7"/>
          <p:cNvPicPr>
            <a:picLocks noChangeAspect="1"/>
          </p:cNvPicPr>
          <p:nvPr/>
        </p:nvPicPr>
        <p:blipFill>
          <a:blip r:embed="rId2"/>
          <a:stretch>
            <a:fillRect/>
          </a:stretch>
        </p:blipFill>
        <p:spPr>
          <a:xfrm>
            <a:off x="7302214" y="1851247"/>
            <a:ext cx="4356385" cy="4067501"/>
          </a:xfrm>
          <a:prstGeom prst="rect">
            <a:avLst/>
          </a:prstGeom>
        </p:spPr>
      </p:pic>
      <p:sp>
        <p:nvSpPr>
          <p:cNvPr id="3" name="TextBox 2">
            <a:extLst>
              <a:ext uri="{FF2B5EF4-FFF2-40B4-BE49-F238E27FC236}">
                <a16:creationId xmlns:a16="http://schemas.microsoft.com/office/drawing/2014/main"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a16="http://schemas.microsoft.com/office/drawing/2014/main"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pic>
        <p:nvPicPr>
          <p:cNvPr id="4" name="Picture 3">
            <a:extLst>
              <a:ext uri="{FF2B5EF4-FFF2-40B4-BE49-F238E27FC236}">
                <a16:creationId xmlns:a16="http://schemas.microsoft.com/office/drawing/2014/main" id="{B39C5C3A-45A3-F7E9-A69A-1C7D81A7A119}"/>
              </a:ext>
            </a:extLst>
          </p:cNvPr>
          <p:cNvPicPr>
            <a:picLocks noChangeAspect="1"/>
          </p:cNvPicPr>
          <p:nvPr/>
        </p:nvPicPr>
        <p:blipFill>
          <a:blip r:embed="rId2"/>
          <a:stretch>
            <a:fillRect/>
          </a:stretch>
        </p:blipFill>
        <p:spPr>
          <a:xfrm>
            <a:off x="8754439" y="1505861"/>
            <a:ext cx="1389866" cy="1592811"/>
          </a:xfrm>
          <a:prstGeom prst="rect">
            <a:avLst/>
          </a:prstGeom>
        </p:spPr>
      </p:pic>
      <p:pic>
        <p:nvPicPr>
          <p:cNvPr id="11" name="Picture 10">
            <a:extLst>
              <a:ext uri="{FF2B5EF4-FFF2-40B4-BE49-F238E27FC236}">
                <a16:creationId xmlns:a16="http://schemas.microsoft.com/office/drawing/2014/main" id="{35AE89D0-4AD3-E178-0384-CE35CD585111}"/>
              </a:ext>
            </a:extLst>
          </p:cNvPr>
          <p:cNvPicPr>
            <a:picLocks noChangeAspect="1"/>
          </p:cNvPicPr>
          <p:nvPr/>
        </p:nvPicPr>
        <p:blipFill>
          <a:blip r:embed="rId3"/>
          <a:stretch>
            <a:fillRect/>
          </a:stretch>
        </p:blipFill>
        <p:spPr>
          <a:xfrm>
            <a:off x="7678063" y="3145327"/>
            <a:ext cx="3542619" cy="1427151"/>
          </a:xfrm>
          <a:prstGeom prst="rect">
            <a:avLst/>
          </a:prstGeom>
        </p:spPr>
      </p:pic>
      <p:sp>
        <p:nvSpPr>
          <p:cNvPr id="12" name="TextBox 11">
            <a:extLst>
              <a:ext uri="{FF2B5EF4-FFF2-40B4-BE49-F238E27FC236}">
                <a16:creationId xmlns:a16="http://schemas.microsoft.com/office/drawing/2014/main"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a16="http://schemas.microsoft.com/office/drawing/2014/main"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a16="http://schemas.microsoft.com/office/drawing/2014/main"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a16="http://schemas.microsoft.com/office/drawing/2014/main"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6" name="Picture 15">
            <a:extLst>
              <a:ext uri="{FF2B5EF4-FFF2-40B4-BE49-F238E27FC236}">
                <a16:creationId xmlns:a16="http://schemas.microsoft.com/office/drawing/2014/main" id="{16619DCC-02EE-34E5-6906-E54E66F26033}"/>
              </a:ext>
            </a:extLst>
          </p:cNvPr>
          <p:cNvPicPr>
            <a:picLocks noChangeAspect="1"/>
          </p:cNvPicPr>
          <p:nvPr/>
        </p:nvPicPr>
        <p:blipFill>
          <a:blip r:embed="rId4"/>
          <a:stretch>
            <a:fillRect/>
          </a:stretch>
        </p:blipFill>
        <p:spPr>
          <a:xfrm>
            <a:off x="6861974" y="5083261"/>
            <a:ext cx="1501402" cy="1401840"/>
          </a:xfrm>
          <a:prstGeom prst="rect">
            <a:avLst/>
          </a:prstGeom>
        </p:spPr>
      </p:pic>
      <p:pic>
        <p:nvPicPr>
          <p:cNvPr id="17" name="Picture 16">
            <a:extLst>
              <a:ext uri="{FF2B5EF4-FFF2-40B4-BE49-F238E27FC236}">
                <a16:creationId xmlns:a16="http://schemas.microsoft.com/office/drawing/2014/main" id="{1BCD3544-27A6-A850-4E93-018BC24BDF8F}"/>
              </a:ext>
            </a:extLst>
          </p:cNvPr>
          <p:cNvPicPr>
            <a:picLocks noChangeAspect="1"/>
          </p:cNvPicPr>
          <p:nvPr/>
        </p:nvPicPr>
        <p:blipFill>
          <a:blip r:embed="rId5"/>
          <a:stretch>
            <a:fillRect/>
          </a:stretch>
        </p:blipFill>
        <p:spPr>
          <a:xfrm>
            <a:off x="8698671" y="5083261"/>
            <a:ext cx="1501402" cy="1401840"/>
          </a:xfrm>
          <a:prstGeom prst="rect">
            <a:avLst/>
          </a:prstGeom>
        </p:spPr>
      </p:pic>
      <p:pic>
        <p:nvPicPr>
          <p:cNvPr id="18" name="Picture 17">
            <a:extLst>
              <a:ext uri="{FF2B5EF4-FFF2-40B4-BE49-F238E27FC236}">
                <a16:creationId xmlns:a16="http://schemas.microsoft.com/office/drawing/2014/main" id="{B1BB6039-D400-F22A-4EC7-076D972B5566}"/>
              </a:ext>
            </a:extLst>
          </p:cNvPr>
          <p:cNvPicPr>
            <a:picLocks noChangeAspect="1"/>
          </p:cNvPicPr>
          <p:nvPr/>
        </p:nvPicPr>
        <p:blipFill>
          <a:blip r:embed="rId6"/>
          <a:stretch>
            <a:fillRect/>
          </a:stretch>
        </p:blipFill>
        <p:spPr>
          <a:xfrm>
            <a:off x="10535368" y="5083262"/>
            <a:ext cx="1501402" cy="1401839"/>
          </a:xfrm>
          <a:prstGeom prst="rect">
            <a:avLst/>
          </a:prstGeom>
        </p:spPr>
      </p:pic>
      <p:sp>
        <p:nvSpPr>
          <p:cNvPr id="19" name="TextBox 18">
            <a:extLst>
              <a:ext uri="{FF2B5EF4-FFF2-40B4-BE49-F238E27FC236}">
                <a16:creationId xmlns:a16="http://schemas.microsoft.com/office/drawing/2014/main" id="{6C51A210-C21C-2E4D-DC31-AFFB675CBFE2}"/>
              </a:ext>
            </a:extLst>
          </p:cNvPr>
          <p:cNvSpPr txBox="1"/>
          <p:nvPr/>
        </p:nvSpPr>
        <p:spPr>
          <a:xfrm>
            <a:off x="716367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a16="http://schemas.microsoft.com/office/drawing/2014/main"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a16="http://schemas.microsoft.com/office/drawing/2014/main"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a16="http://schemas.microsoft.com/office/drawing/2014/main"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a16="http://schemas.microsoft.com/office/drawing/2014/main"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a16="http://schemas.microsoft.com/office/drawing/2014/main"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a16="http://schemas.microsoft.com/office/drawing/2014/main"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sp>
        <p:nvSpPr>
          <p:cNvPr id="14" name="TextBox 13">
            <a:extLst>
              <a:ext uri="{FF2B5EF4-FFF2-40B4-BE49-F238E27FC236}">
                <a16:creationId xmlns:a16="http://schemas.microsoft.com/office/drawing/2014/main"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a16="http://schemas.microsoft.com/office/drawing/2014/main"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0" name="Picture 29">
            <a:extLst>
              <a:ext uri="{FF2B5EF4-FFF2-40B4-BE49-F238E27FC236}">
                <a16:creationId xmlns:a16="http://schemas.microsoft.com/office/drawing/2014/main" id="{1A0715B2-CA7D-CA5D-D499-39CAE01828FB}"/>
              </a:ext>
            </a:extLst>
          </p:cNvPr>
          <p:cNvPicPr>
            <a:picLocks noChangeAspect="1"/>
          </p:cNvPicPr>
          <p:nvPr/>
        </p:nvPicPr>
        <p:blipFill>
          <a:blip r:embed="rId2"/>
          <a:stretch>
            <a:fillRect/>
          </a:stretch>
        </p:blipFill>
        <p:spPr>
          <a:xfrm>
            <a:off x="7475152" y="3302814"/>
            <a:ext cx="1539157" cy="1478473"/>
          </a:xfrm>
          <a:prstGeom prst="rect">
            <a:avLst/>
          </a:prstGeom>
        </p:spPr>
      </p:pic>
      <p:pic>
        <p:nvPicPr>
          <p:cNvPr id="32" name="Picture 31">
            <a:extLst>
              <a:ext uri="{FF2B5EF4-FFF2-40B4-BE49-F238E27FC236}">
                <a16:creationId xmlns:a16="http://schemas.microsoft.com/office/drawing/2014/main" id="{F07069F6-F773-5B9D-5212-DC01CA9D0319}"/>
              </a:ext>
            </a:extLst>
          </p:cNvPr>
          <p:cNvPicPr>
            <a:picLocks noChangeAspect="1"/>
          </p:cNvPicPr>
          <p:nvPr/>
        </p:nvPicPr>
        <p:blipFill>
          <a:blip r:embed="rId3"/>
          <a:stretch>
            <a:fillRect/>
          </a:stretch>
        </p:blipFill>
        <p:spPr>
          <a:xfrm>
            <a:off x="5900171" y="4512320"/>
            <a:ext cx="1539157" cy="1478473"/>
          </a:xfrm>
          <a:prstGeom prst="rect">
            <a:avLst/>
          </a:prstGeom>
        </p:spPr>
      </p:pic>
      <p:sp>
        <p:nvSpPr>
          <p:cNvPr id="33" name="TextBox 32">
            <a:extLst>
              <a:ext uri="{FF2B5EF4-FFF2-40B4-BE49-F238E27FC236}">
                <a16:creationId xmlns:a16="http://schemas.microsoft.com/office/drawing/2014/main"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5" name="Picture 34">
            <a:extLst>
              <a:ext uri="{FF2B5EF4-FFF2-40B4-BE49-F238E27FC236}">
                <a16:creationId xmlns:a16="http://schemas.microsoft.com/office/drawing/2014/main" id="{0D4AAB6B-C01F-1BF6-E975-0810680BDA49}"/>
              </a:ext>
            </a:extLst>
          </p:cNvPr>
          <p:cNvPicPr>
            <a:picLocks noChangeAspect="1"/>
          </p:cNvPicPr>
          <p:nvPr/>
        </p:nvPicPr>
        <p:blipFill>
          <a:blip r:embed="rId4"/>
          <a:stretch>
            <a:fillRect/>
          </a:stretch>
        </p:blipFill>
        <p:spPr>
          <a:xfrm>
            <a:off x="7475152" y="5379371"/>
            <a:ext cx="1539157" cy="1478474"/>
          </a:xfrm>
          <a:prstGeom prst="rect">
            <a:avLst/>
          </a:prstGeom>
        </p:spPr>
      </p:pic>
      <p:sp>
        <p:nvSpPr>
          <p:cNvPr id="36" name="TextBox 35">
            <a:extLst>
              <a:ext uri="{FF2B5EF4-FFF2-40B4-BE49-F238E27FC236}">
                <a16:creationId xmlns:a16="http://schemas.microsoft.com/office/drawing/2014/main"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5" name="Picture 4">
            <a:extLst>
              <a:ext uri="{FF2B5EF4-FFF2-40B4-BE49-F238E27FC236}">
                <a16:creationId xmlns:a16="http://schemas.microsoft.com/office/drawing/2014/main" id="{55D602E0-2559-1736-3009-82A638264F28}"/>
              </a:ext>
            </a:extLst>
          </p:cNvPr>
          <p:cNvPicPr>
            <a:picLocks noChangeAspect="1"/>
          </p:cNvPicPr>
          <p:nvPr/>
        </p:nvPicPr>
        <p:blipFill>
          <a:blip r:embed="rId5"/>
          <a:stretch>
            <a:fillRect/>
          </a:stretch>
        </p:blipFill>
        <p:spPr>
          <a:xfrm>
            <a:off x="5900171" y="1950527"/>
            <a:ext cx="1539157" cy="1478473"/>
          </a:xfrm>
          <a:prstGeom prst="rect">
            <a:avLst/>
          </a:prstGeom>
        </p:spPr>
      </p:pic>
      <p:sp>
        <p:nvSpPr>
          <p:cNvPr id="37" name="TextBox 36">
            <a:extLst>
              <a:ext uri="{FF2B5EF4-FFF2-40B4-BE49-F238E27FC236}">
                <a16:creationId xmlns:a16="http://schemas.microsoft.com/office/drawing/2014/main"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a16="http://schemas.microsoft.com/office/drawing/2014/main"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a16="http://schemas.microsoft.com/office/drawing/2014/main"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a16="http://schemas.microsoft.com/office/drawing/2014/main"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a16="http://schemas.microsoft.com/office/drawing/2014/main"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a16="http://schemas.microsoft.com/office/drawing/2014/main"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a16="http://schemas.microsoft.com/office/drawing/2014/main"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2" name="Picture 11">
            <a:extLst>
              <a:ext uri="{FF2B5EF4-FFF2-40B4-BE49-F238E27FC236}">
                <a16:creationId xmlns:a16="http://schemas.microsoft.com/office/drawing/2014/main" id="{4349D3D0-4CBA-AE1E-225B-ECE26D0331FC}"/>
              </a:ext>
            </a:extLst>
          </p:cNvPr>
          <p:cNvPicPr>
            <a:picLocks noChangeAspect="1"/>
          </p:cNvPicPr>
          <p:nvPr/>
        </p:nvPicPr>
        <p:blipFill>
          <a:blip r:embed="rId2"/>
          <a:stretch>
            <a:fillRect/>
          </a:stretch>
        </p:blipFill>
        <p:spPr>
          <a:xfrm>
            <a:off x="9484492" y="2708021"/>
            <a:ext cx="2371606" cy="2269602"/>
          </a:xfrm>
          <a:prstGeom prst="rect">
            <a:avLst/>
          </a:prstGeom>
        </p:spPr>
      </p:pic>
      <p:pic>
        <p:nvPicPr>
          <p:cNvPr id="15" name="Picture 14">
            <a:extLst>
              <a:ext uri="{FF2B5EF4-FFF2-40B4-BE49-F238E27FC236}">
                <a16:creationId xmlns:a16="http://schemas.microsoft.com/office/drawing/2014/main" id="{1EB65583-86B9-E78A-8074-C1CD2B466A50}"/>
              </a:ext>
            </a:extLst>
          </p:cNvPr>
          <p:cNvPicPr>
            <a:picLocks noChangeAspect="1"/>
          </p:cNvPicPr>
          <p:nvPr/>
        </p:nvPicPr>
        <p:blipFill>
          <a:blip r:embed="rId3"/>
          <a:stretch>
            <a:fillRect/>
          </a:stretch>
        </p:blipFill>
        <p:spPr>
          <a:xfrm>
            <a:off x="6783357" y="1556857"/>
            <a:ext cx="2371606" cy="2269602"/>
          </a:xfrm>
          <a:prstGeom prst="rect">
            <a:avLst/>
          </a:prstGeom>
        </p:spPr>
      </p:pic>
      <p:pic>
        <p:nvPicPr>
          <p:cNvPr id="17" name="Picture 16">
            <a:extLst>
              <a:ext uri="{FF2B5EF4-FFF2-40B4-BE49-F238E27FC236}">
                <a16:creationId xmlns:a16="http://schemas.microsoft.com/office/drawing/2014/main" id="{FC72E3EE-EAA7-F422-445C-3E3B60653A3F}"/>
              </a:ext>
            </a:extLst>
          </p:cNvPr>
          <p:cNvPicPr>
            <a:picLocks noChangeAspect="1"/>
          </p:cNvPicPr>
          <p:nvPr/>
        </p:nvPicPr>
        <p:blipFill>
          <a:blip r:embed="rId4"/>
          <a:stretch>
            <a:fillRect/>
          </a:stretch>
        </p:blipFill>
        <p:spPr>
          <a:xfrm>
            <a:off x="6783357" y="4238140"/>
            <a:ext cx="2371606" cy="2269602"/>
          </a:xfrm>
          <a:prstGeom prst="rect">
            <a:avLst/>
          </a:prstGeom>
        </p:spPr>
      </p:pic>
      <p:sp>
        <p:nvSpPr>
          <p:cNvPr id="18" name="TextBox 17">
            <a:extLst>
              <a:ext uri="{FF2B5EF4-FFF2-40B4-BE49-F238E27FC236}">
                <a16:creationId xmlns:a16="http://schemas.microsoft.com/office/drawing/2014/main"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a16="http://schemas.microsoft.com/office/drawing/2014/main"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a16="http://schemas.microsoft.com/office/drawing/2014/main"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a16="http://schemas.microsoft.com/office/drawing/2014/main"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5FB21-D7CB-75BF-636D-A545FF59B4E8}"/>
              </a:ext>
            </a:extLst>
          </p:cNvPr>
          <p:cNvPicPr>
            <a:picLocks noChangeAspect="1"/>
          </p:cNvPicPr>
          <p:nvPr/>
        </p:nvPicPr>
        <p:blipFill>
          <a:blip r:embed="rId2"/>
          <a:stretch>
            <a:fillRect/>
          </a:stretch>
        </p:blipFill>
        <p:spPr>
          <a:xfrm>
            <a:off x="7959488" y="1347771"/>
            <a:ext cx="2657475" cy="25431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a16="http://schemas.microsoft.com/office/drawing/2014/main"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pic>
        <p:nvPicPr>
          <p:cNvPr id="11" name="Picture 10">
            <a:extLst>
              <a:ext uri="{FF2B5EF4-FFF2-40B4-BE49-F238E27FC236}">
                <a16:creationId xmlns:a16="http://schemas.microsoft.com/office/drawing/2014/main" id="{D68E85FE-E9D5-F391-5A6B-D4A3DA6B2EB5}"/>
              </a:ext>
            </a:extLst>
          </p:cNvPr>
          <p:cNvPicPr>
            <a:picLocks noChangeAspect="1"/>
          </p:cNvPicPr>
          <p:nvPr/>
        </p:nvPicPr>
        <p:blipFill>
          <a:blip r:embed="rId3"/>
          <a:stretch>
            <a:fillRect/>
          </a:stretch>
        </p:blipFill>
        <p:spPr>
          <a:xfrm>
            <a:off x="7959488" y="4226800"/>
            <a:ext cx="2657475" cy="2543175"/>
          </a:xfrm>
          <a:prstGeom prst="rect">
            <a:avLst/>
          </a:prstGeom>
        </p:spPr>
      </p:pic>
      <p:sp>
        <p:nvSpPr>
          <p:cNvPr id="4" name="Slide Number Placeholder 3">
            <a:extLst>
              <a:ext uri="{FF2B5EF4-FFF2-40B4-BE49-F238E27FC236}">
                <a16:creationId xmlns:a16="http://schemas.microsoft.com/office/drawing/2014/main"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a:latin typeface="Courier New" panose="02070309020205020404" pitchFamily="49" charset="0"/>
                <a:cs typeface="Courier New" panose="02070309020205020404" pitchFamily="49" charset="0"/>
              </a:rPr>
              <a:t>PlotInterpSurfMesh</a:t>
            </a:r>
            <a:r>
              <a:rPr lang="en-US" sz="1200" b="1">
                <a:latin typeface="Courier New" panose="02070309020205020404" pitchFamily="49" charset="0"/>
                <a:cs typeface="Courier New" panose="02070309020205020404" pitchFamily="49" charset="0"/>
              </a:rPr>
              <a:t>(mask3,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F8B8064-7785-CE90-9736-207933B5352A}"/>
              </a:ext>
            </a:extLst>
          </p:cNvPr>
          <p:cNvSpPr txBox="1"/>
          <p:nvPr/>
        </p:nvSpPr>
        <p:spPr>
          <a:xfrm>
            <a:off x="732118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a16="http://schemas.microsoft.com/office/drawing/2014/main" id="{137A0A67-3323-A51D-5C4E-3F0A23FEB318}"/>
              </a:ext>
            </a:extLst>
          </p:cNvPr>
          <p:cNvSpPr txBox="1"/>
          <p:nvPr/>
        </p:nvSpPr>
        <p:spPr>
          <a:xfrm>
            <a:off x="10748348"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a16="http://schemas.microsoft.com/office/drawing/2014/main" id="{E0BCE3C2-3C85-571F-26AA-23EA4557D691}"/>
              </a:ext>
            </a:extLst>
          </p:cNvPr>
          <p:cNvSpPr txBox="1"/>
          <p:nvPr/>
        </p:nvSpPr>
        <p:spPr>
          <a:xfrm>
            <a:off x="9217508" y="4867797"/>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a16="http://schemas.microsoft.com/office/drawing/2014/main"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pic>
        <p:nvPicPr>
          <p:cNvPr id="16" name="Picture 15">
            <a:extLst>
              <a:ext uri="{FF2B5EF4-FFF2-40B4-BE49-F238E27FC236}">
                <a16:creationId xmlns:a16="http://schemas.microsoft.com/office/drawing/2014/main" id="{5A5B83D0-A0A4-6DD6-C090-F2903C3B6102}"/>
              </a:ext>
            </a:extLst>
          </p:cNvPr>
          <p:cNvPicPr>
            <a:picLocks noChangeAspect="1"/>
          </p:cNvPicPr>
          <p:nvPr/>
        </p:nvPicPr>
        <p:blipFill>
          <a:blip r:embed="rId2"/>
          <a:stretch>
            <a:fillRect/>
          </a:stretch>
        </p:blipFill>
        <p:spPr>
          <a:xfrm>
            <a:off x="8764834" y="5175574"/>
            <a:ext cx="1713582" cy="1682426"/>
          </a:xfrm>
          <a:prstGeom prst="rect">
            <a:avLst/>
          </a:prstGeom>
        </p:spPr>
      </p:pic>
      <p:pic>
        <p:nvPicPr>
          <p:cNvPr id="18" name="Picture 17">
            <a:extLst>
              <a:ext uri="{FF2B5EF4-FFF2-40B4-BE49-F238E27FC236}">
                <a16:creationId xmlns:a16="http://schemas.microsoft.com/office/drawing/2014/main" id="{8BB16C4B-760D-700B-B56B-4321228077ED}"/>
              </a:ext>
            </a:extLst>
          </p:cNvPr>
          <p:cNvPicPr>
            <a:picLocks noChangeAspect="1"/>
          </p:cNvPicPr>
          <p:nvPr/>
        </p:nvPicPr>
        <p:blipFill>
          <a:blip r:embed="rId3"/>
          <a:stretch>
            <a:fillRect/>
          </a:stretch>
        </p:blipFill>
        <p:spPr>
          <a:xfrm>
            <a:off x="7051252" y="4101816"/>
            <a:ext cx="1713582" cy="1682426"/>
          </a:xfrm>
          <a:prstGeom prst="rect">
            <a:avLst/>
          </a:prstGeom>
        </p:spPr>
      </p:pic>
      <p:pic>
        <p:nvPicPr>
          <p:cNvPr id="20" name="Picture 19">
            <a:extLst>
              <a:ext uri="{FF2B5EF4-FFF2-40B4-BE49-F238E27FC236}">
                <a16:creationId xmlns:a16="http://schemas.microsoft.com/office/drawing/2014/main" id="{AF7098EC-063D-5E00-217C-70E253AFCF34}"/>
              </a:ext>
            </a:extLst>
          </p:cNvPr>
          <p:cNvPicPr>
            <a:picLocks noChangeAspect="1"/>
          </p:cNvPicPr>
          <p:nvPr/>
        </p:nvPicPr>
        <p:blipFill>
          <a:blip r:embed="rId4"/>
          <a:stretch>
            <a:fillRect/>
          </a:stretch>
        </p:blipFill>
        <p:spPr>
          <a:xfrm>
            <a:off x="10478416" y="4101816"/>
            <a:ext cx="1713582" cy="1682426"/>
          </a:xfrm>
          <a:prstGeom prst="rect">
            <a:avLst/>
          </a:prstGeom>
        </p:spPr>
      </p:pic>
      <p:sp>
        <p:nvSpPr>
          <p:cNvPr id="21" name="Slide Number Placeholder 20">
            <a:extLst>
              <a:ext uri="{FF2B5EF4-FFF2-40B4-BE49-F238E27FC236}">
                <a16:creationId xmlns:a16="http://schemas.microsoft.com/office/drawing/2014/main"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lnSpcReduction="10000"/>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dirty="0">
                <a:solidFill>
                  <a:srgbClr val="00B0F0"/>
                </a:solidFill>
              </a:rPr>
              <a:t>espeh@wustl.edu</a:t>
            </a:r>
            <a:r>
              <a:rPr lang="en-US" dirty="0"/>
              <a:t>)</a:t>
            </a:r>
          </a:p>
          <a:p>
            <a:pPr lvl="1"/>
            <a:r>
              <a:rPr lang="en-US" dirty="0">
                <a:solidFill>
                  <a:schemeClr val="tx1"/>
                </a:solidFill>
              </a:rPr>
              <a:t>Ari Segel (</a:t>
            </a:r>
            <a:r>
              <a:rPr lang="en-US" dirty="0">
                <a:solidFill>
                  <a:srgbClr val="00B0F0"/>
                </a:solidFill>
              </a:rPr>
              <a:t>ari@wustl.edu</a:t>
            </a:r>
            <a:r>
              <a:rPr lang="en-US" dirty="0"/>
              <a:t>)</a:t>
            </a:r>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128143"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a:t>
            </a:r>
          </a:p>
          <a:p>
            <a:r>
              <a:rPr lang="en-US" dirty="0"/>
              <a:t>This version of the Visualization Overview tutorial utilizes the CCW1 data sample which can be found in the Data/ folder of the </a:t>
            </a:r>
            <a:r>
              <a:rPr lang="en-US" dirty="0" err="1"/>
              <a:t>NeuroDOT</a:t>
            </a:r>
            <a:r>
              <a:rPr lang="en-US"/>
              <a:t> toolbox</a:t>
            </a:r>
            <a:endParaRPr lang="en-US" dirty="0"/>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a:solidFill>
                  <a:srgbClr val="00B0F0"/>
                </a:solidFill>
              </a:rPr>
              <a:t>NeuroDOT_Tutorial_Generating_a_Light_Model_with_AlignMe.pptx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a16="http://schemas.microsoft.com/office/drawing/2014/main"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NeuroDOT_Data_Sample_CCW1.mat</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dataset='CCW1'; </a:t>
            </a: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a16="http://schemas.microsoft.com/office/drawing/2014/main"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97780</TotalTime>
  <Words>6128</Words>
  <Application>Microsoft Office PowerPoint</Application>
  <PresentationFormat>Widescreen</PresentationFormat>
  <Paragraphs>776</Paragraphs>
  <Slides>40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Cambria Math</vt:lpstr>
      <vt:lpstr>Courier New</vt:lpstr>
      <vt:lpstr>Slack-Lato</vt:lpstr>
      <vt:lpstr>Trebuchet MS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NeuroDOT_Data_Sample_CCW1.mat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2161</cp:revision>
  <dcterms:created xsi:type="dcterms:W3CDTF">2016-10-13T23:27:35Z</dcterms:created>
  <dcterms:modified xsi:type="dcterms:W3CDTF">2024-02-19T17:43:27Z</dcterms:modified>
</cp:coreProperties>
</file>